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</p:sldMasterIdLst>
  <p:notesMasterIdLst>
    <p:notesMasterId r:id="rId18"/>
  </p:notesMasterIdLst>
  <p:handoutMasterIdLst>
    <p:handoutMasterId r:id="rId19"/>
  </p:handoutMasterIdLst>
  <p:sldIdLst>
    <p:sldId id="259" r:id="rId3"/>
    <p:sldId id="1017" r:id="rId4"/>
    <p:sldId id="1110" r:id="rId5"/>
    <p:sldId id="1105" r:id="rId6"/>
    <p:sldId id="1106" r:id="rId7"/>
    <p:sldId id="1099" r:id="rId8"/>
    <p:sldId id="1120" r:id="rId9"/>
    <p:sldId id="1121" r:id="rId10"/>
    <p:sldId id="1085" r:id="rId11"/>
    <p:sldId id="1126" r:id="rId12"/>
    <p:sldId id="1125" r:id="rId13"/>
    <p:sldId id="1127" r:id="rId14"/>
    <p:sldId id="1133" r:id="rId15"/>
    <p:sldId id="1130" r:id="rId16"/>
    <p:sldId id="1129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ly Dickinson" initials="SD" lastIdx="27" clrIdx="0"/>
  <p:cmAuthor id="1" name="Olivia Smyth" initials="OS" lastIdx="1" clrIdx="1">
    <p:extLst>
      <p:ext uri="{19B8F6BF-5375-455C-9EA6-DF929625EA0E}">
        <p15:presenceInfo xmlns:p15="http://schemas.microsoft.com/office/powerpoint/2012/main" userId="S-1-5-21-1419859894-1888150316-1215512447-48173" providerId="AD"/>
      </p:ext>
    </p:extLst>
  </p:cmAuthor>
  <p:cmAuthor id="2" name="Clare Maddison" initials="CM" lastIdx="1" clrIdx="2">
    <p:extLst>
      <p:ext uri="{19B8F6BF-5375-455C-9EA6-DF929625EA0E}">
        <p15:presenceInfo xmlns:p15="http://schemas.microsoft.com/office/powerpoint/2012/main" userId="Clare Maddison" providerId="None"/>
      </p:ext>
    </p:extLst>
  </p:cmAuthor>
  <p:cmAuthor id="3" name="Cristina Otelea" initials="CO" lastIdx="10" clrIdx="3">
    <p:extLst>
      <p:ext uri="{19B8F6BF-5375-455C-9EA6-DF929625EA0E}">
        <p15:presenceInfo xmlns:p15="http://schemas.microsoft.com/office/powerpoint/2012/main" userId="S-1-5-21-1419859894-1888150316-1215512447-763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E53"/>
    <a:srgbClr val="7EB02D"/>
    <a:srgbClr val="D10020"/>
    <a:srgbClr val="7A9A01"/>
    <a:srgbClr val="9BBB59"/>
    <a:srgbClr val="7EB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7" autoAdjust="0"/>
    <p:restoredTop sz="93800" autoAdjust="0"/>
  </p:normalViewPr>
  <p:slideViewPr>
    <p:cSldViewPr snapToGrid="0">
      <p:cViewPr varScale="1">
        <p:scale>
          <a:sx n="80" d="100"/>
          <a:sy n="80" d="100"/>
        </p:scale>
        <p:origin x="533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Income </c:v>
                </c:pt>
              </c:strCache>
            </c:strRef>
          </c:tx>
          <c:dPt>
            <c:idx val="0"/>
            <c:bubble3D val="0"/>
            <c:spPr>
              <a:solidFill>
                <a:srgbClr val="D1002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D6-4989-B5E3-86259D3D29F6}"/>
              </c:ext>
            </c:extLst>
          </c:dPt>
          <c:dPt>
            <c:idx val="1"/>
            <c:bubble3D val="0"/>
            <c:spPr>
              <a:solidFill>
                <a:srgbClr val="7A9A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D6-4989-B5E3-86259D3D29F6}"/>
              </c:ext>
            </c:extLst>
          </c:dPt>
          <c:dPt>
            <c:idx val="2"/>
            <c:bubble3D val="0"/>
            <c:spPr>
              <a:solidFill>
                <a:srgbClr val="504E5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1D6-4989-B5E3-86259D3D29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BC-4174-8EFD-3CCB40DD916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737B2D9-0B6C-4F7A-BF7B-16ADCD45AB5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(90)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1D6-4989-B5E3-86259D3D29F6}"/>
                </c:ext>
              </c:extLst>
            </c:dLbl>
            <c:dLbl>
              <c:idx val="1"/>
              <c:layout>
                <c:manualLayout>
                  <c:x val="5.792371645039969E-2"/>
                  <c:y val="0.2290030310219090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C60BFBE-EC8E-4904-9BD2-820247A1666D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
(45)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563618381571407"/>
                      <c:h val="0.125318678040934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1D6-4989-B5E3-86259D3D29F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970CD78-133D-4A86-AB08-3F5D6656B038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(15)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1D6-4989-B5E3-86259D3D29F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3"/>
                <c:pt idx="0">
                  <c:v>£100,000 - £500,000</c:v>
                </c:pt>
                <c:pt idx="1">
                  <c:v>£500,001 - £1,000,000</c:v>
                </c:pt>
                <c:pt idx="2">
                  <c:v>£1,000,001 - £1,500,000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46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D6-4989-B5E3-86259D3D2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Programmatic</a:t>
            </a:r>
            <a:r>
              <a:rPr lang="en-US" baseline="0" dirty="0"/>
              <a:t> ask vs Resilience building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10020"/>
            </a:solidFill>
          </c:spPr>
          <c:dPt>
            <c:idx val="0"/>
            <c:bubble3D val="0"/>
            <c:spPr>
              <a:solidFill>
                <a:srgbClr val="504E5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0ED-49B7-B595-01A89E2E2911}"/>
              </c:ext>
            </c:extLst>
          </c:dPt>
          <c:dPt>
            <c:idx val="1"/>
            <c:bubble3D val="0"/>
            <c:spPr>
              <a:solidFill>
                <a:srgbClr val="D1002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08-48A1-939D-094E427E6795}"/>
              </c:ext>
            </c:extLst>
          </c:dPt>
          <c:dPt>
            <c:idx val="2"/>
            <c:bubble3D val="0"/>
            <c:spPr>
              <a:solidFill>
                <a:srgbClr val="7EB02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ED-49B7-B595-01A89E2E2911}"/>
              </c:ext>
            </c:extLst>
          </c:dPt>
          <c:dPt>
            <c:idx val="3"/>
            <c:bubble3D val="0"/>
            <c:spPr>
              <a:solidFill>
                <a:srgbClr val="D1002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08-48A1-939D-094E427E6795}"/>
              </c:ext>
            </c:extLst>
          </c:dPt>
          <c:cat>
            <c:strRef>
              <c:f>Sheet1!$A$2:$A$5</c:f>
              <c:strCache>
                <c:ptCount val="3"/>
                <c:pt idx="0">
                  <c:v>Programmatic ask </c:v>
                </c:pt>
                <c:pt idx="1">
                  <c:v>Resilience building </c:v>
                </c:pt>
                <c:pt idx="2">
                  <c:v>Core costs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</c:v>
                </c:pt>
                <c:pt idx="1">
                  <c:v>80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D-49B7-B595-01A89E2E2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4"/>
            <a:ext cx="2945501" cy="49688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87" y="4"/>
            <a:ext cx="2945500" cy="49688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584AD5E5-62D5-42D7-AEA1-5CBD737DD514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9429750"/>
            <a:ext cx="2945501" cy="49688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87" y="9429750"/>
            <a:ext cx="2945500" cy="49688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7B57911E-92A0-4EC2-88C5-E63B7DE27F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45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6400" cy="496412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5"/>
            <a:ext cx="2946400" cy="496412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3C5B42B-5FE1-467D-899E-8D993D8B6E49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6" y="4715117"/>
            <a:ext cx="5438775" cy="4467706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638"/>
            <a:ext cx="2946400" cy="496411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638"/>
            <a:ext cx="2946400" cy="496411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C8BC07D9-0B7F-40DA-8365-363EBA351F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34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C07D9-0B7F-40DA-8365-363EBA351F6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532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C07D9-0B7F-40DA-8365-363EBA351F6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162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C07D9-0B7F-40DA-8365-363EBA351F65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549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C07D9-0B7F-40DA-8365-363EBA351F65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743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C07D9-0B7F-40DA-8365-363EBA351F65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064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C07D9-0B7F-40DA-8365-363EBA351F65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51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C07D9-0B7F-40DA-8365-363EBA351F6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84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C07D9-0B7F-40DA-8365-363EBA351F6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129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23AD2-1B5E-4A32-9481-DD45B666C5C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79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23AD2-1B5E-4A32-9481-DD45B666C5C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744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C07D9-0B7F-40DA-8365-363EBA351F6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803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C07D9-0B7F-40DA-8365-363EBA351F6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594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C07D9-0B7F-40DA-8365-363EBA351F6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025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C07D9-0B7F-40DA-8365-363EBA351F6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18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983B-AAE6-49D4-B847-91305C54A3AC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77B8-B8EB-463A-A45F-9ACC331A36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42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983B-AAE6-49D4-B847-91305C54A3AC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77B8-B8EB-463A-A45F-9ACC331A36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60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7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7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983B-AAE6-49D4-B847-91305C54A3AC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77B8-B8EB-463A-A45F-9ACC331A36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809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8591"/>
            <a:ext cx="10515600" cy="254000"/>
          </a:xfrm>
        </p:spPr>
        <p:txBody>
          <a:bodyPr anchor="t">
            <a:normAutofit/>
          </a:bodyPr>
          <a:lstStyle>
            <a:lvl1pPr>
              <a:defRPr sz="1800" cap="all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949" y="132844"/>
            <a:ext cx="1657627" cy="51928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38200" y="944737"/>
            <a:ext cx="10515600" cy="0"/>
          </a:xfrm>
          <a:prstGeom prst="line">
            <a:avLst/>
          </a:prstGeom>
          <a:ln w="12700">
            <a:solidFill>
              <a:srgbClr val="D10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496052" y="2557208"/>
            <a:ext cx="4775581" cy="2772283"/>
          </a:xfrm>
        </p:spPr>
        <p:txBody>
          <a:bodyPr/>
          <a:lstStyle>
            <a:lvl1pPr marL="0" indent="0">
              <a:buNone/>
              <a:defRPr>
                <a:solidFill>
                  <a:srgbClr val="D10020"/>
                </a:solidFill>
                <a:latin typeface="+mn-lt"/>
              </a:defRPr>
            </a:lvl1pPr>
            <a:lvl2pPr marL="228600" indent="-228600">
              <a:buClr>
                <a:srgbClr val="D10020"/>
              </a:buClr>
              <a:buFont typeface="Calibri" panose="020F0502020204030204" pitchFamily="34" charset="0"/>
              <a:buChar char="›"/>
              <a:defRPr sz="1200">
                <a:latin typeface="+mn-lt"/>
              </a:defRPr>
            </a:lvl2pPr>
            <a:lvl3pPr marL="1143000" indent="-228600">
              <a:buClr>
                <a:srgbClr val="D10020"/>
              </a:buClr>
              <a:buFont typeface="Calibri" panose="020F0502020204030204" pitchFamily="34" charset="0"/>
              <a:buChar char="›"/>
              <a:defRPr>
                <a:latin typeface="+mn-lt"/>
              </a:defRPr>
            </a:lvl3pPr>
            <a:lvl4pPr marL="1600200" indent="-228600">
              <a:buClr>
                <a:srgbClr val="D10020"/>
              </a:buClr>
              <a:buFont typeface="Calibri" panose="020F0502020204030204" pitchFamily="34" charset="0"/>
              <a:buChar char="›"/>
              <a:defRPr>
                <a:latin typeface="+mn-lt"/>
              </a:defRPr>
            </a:lvl4pPr>
            <a:lvl5pPr marL="2057400" indent="-228600">
              <a:buClr>
                <a:srgbClr val="D10020"/>
              </a:buClr>
              <a:buFont typeface="Calibri" panose="020F0502020204030204" pitchFamily="34" charset="0"/>
              <a:buChar char="›"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066811" y="1289560"/>
            <a:ext cx="4524975" cy="243789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1066800" y="3927475"/>
            <a:ext cx="2209800" cy="22104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3381375" y="3943350"/>
            <a:ext cx="2210400" cy="22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12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D10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950200" y="0"/>
            <a:ext cx="4241800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035" y="1265731"/>
            <a:ext cx="6539441" cy="2387600"/>
          </a:xfrm>
        </p:spPr>
        <p:txBody>
          <a:bodyPr anchor="t"/>
          <a:lstStyle>
            <a:lvl1pPr algn="l">
              <a:defRPr sz="6000"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90563" y="4245468"/>
            <a:ext cx="6538912" cy="933450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None/>
              <a:defRPr sz="2400" cap="all" baseline="0">
                <a:latin typeface="Calibri Light" panose="020F0302020204030204" pitchFamily="34" charset="0"/>
              </a:defRPr>
            </a:lvl1pPr>
            <a:lvl2pPr marL="457200" indent="0">
              <a:buNone/>
              <a:defRPr cap="all" baseline="0">
                <a:latin typeface="Calibri Light" panose="020F0302020204030204" pitchFamily="34" charset="0"/>
              </a:defRPr>
            </a:lvl2pPr>
            <a:lvl3pPr marL="914400" indent="0">
              <a:buNone/>
              <a:defRPr cap="all" baseline="0">
                <a:latin typeface="Calibri Light" panose="020F0302020204030204" pitchFamily="34" charset="0"/>
              </a:defRPr>
            </a:lvl3pPr>
            <a:lvl4pPr marL="1371600" indent="0">
              <a:buNone/>
              <a:defRPr cap="all" baseline="0">
                <a:latin typeface="Calibri Light" panose="020F0302020204030204" pitchFamily="34" charset="0"/>
              </a:defRPr>
            </a:lvl4pPr>
            <a:lvl5pPr marL="1828800" indent="0">
              <a:buNone/>
              <a:defRPr cap="all" baseline="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90035" y="892668"/>
            <a:ext cx="65394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90035" y="4026393"/>
            <a:ext cx="6539441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155" y="6068308"/>
            <a:ext cx="1702320" cy="51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65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FFF0-4E02-4B05-8863-7F37ACFE3B27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02BE-021D-4933-95C7-D57AC4E1B6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934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FFF0-4E02-4B05-8863-7F37ACFE3B27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02BE-021D-4933-95C7-D57AC4E1B6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156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FFF0-4E02-4B05-8863-7F37ACFE3B27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02BE-021D-4933-95C7-D57AC4E1B6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753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FFF0-4E02-4B05-8863-7F37ACFE3B27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02BE-021D-4933-95C7-D57AC4E1B6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222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FFF0-4E02-4B05-8863-7F37ACFE3B27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02BE-021D-4933-95C7-D57AC4E1B6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870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FFF0-4E02-4B05-8863-7F37ACFE3B27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02BE-021D-4933-95C7-D57AC4E1B6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00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983B-AAE6-49D4-B847-91305C54A3AC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77B8-B8EB-463A-A45F-9ACC331A36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829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FFF0-4E02-4B05-8863-7F37ACFE3B27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02BE-021D-4933-95C7-D57AC4E1B6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719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FFF0-4E02-4B05-8863-7F37ACFE3B27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02BE-021D-4933-95C7-D57AC4E1B6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300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FFF0-4E02-4B05-8863-7F37ACFE3B27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02BE-021D-4933-95C7-D57AC4E1B6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064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FFF0-4E02-4B05-8863-7F37ACFE3B27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02BE-021D-4933-95C7-D57AC4E1B6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679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FFF0-4E02-4B05-8863-7F37ACFE3B27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02BE-021D-4933-95C7-D57AC4E1B6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95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983B-AAE6-49D4-B847-91305C54A3AC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77B8-B8EB-463A-A45F-9ACC331A36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08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983B-AAE6-49D4-B847-91305C54A3AC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77B8-B8EB-463A-A45F-9ACC331A36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78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983B-AAE6-49D4-B847-91305C54A3AC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77B8-B8EB-463A-A45F-9ACC331A36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77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983B-AAE6-49D4-B847-91305C54A3AC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77B8-B8EB-463A-A45F-9ACC331A36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97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983B-AAE6-49D4-B847-91305C54A3AC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77B8-B8EB-463A-A45F-9ACC331A36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33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983B-AAE6-49D4-B847-91305C54A3AC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77B8-B8EB-463A-A45F-9ACC331A36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18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983B-AAE6-49D4-B847-91305C54A3AC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77B8-B8EB-463A-A45F-9ACC331A36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52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2983B-AAE6-49D4-B847-91305C54A3AC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277B8-B8EB-463A-A45F-9ACC331A36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06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BFFF0-4E02-4B05-8863-7F37ACFE3B27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02BE-021D-4933-95C7-D57AC4E1B67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157" y="6101479"/>
            <a:ext cx="1892643" cy="59289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64757" y="5986150"/>
            <a:ext cx="118048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38200" y="6101479"/>
            <a:ext cx="225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Strategy</a:t>
            </a:r>
            <a:r>
              <a:rPr lang="en-GB" baseline="0" dirty="0"/>
              <a:t> Review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56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1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2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2872" y="757238"/>
            <a:ext cx="6539441" cy="2566385"/>
          </a:xfrm>
        </p:spPr>
        <p:txBody>
          <a:bodyPr>
            <a:noAutofit/>
          </a:bodyPr>
          <a:lstStyle/>
          <a:p>
            <a:r>
              <a:rPr lang="en-GB" sz="4000" dirty="0"/>
              <a:t>London Funders – Supporting Resilience Forum</a:t>
            </a:r>
            <a:br>
              <a:rPr lang="en-GB" sz="5000" dirty="0"/>
            </a:br>
            <a:br>
              <a:rPr lang="en-GB" sz="5000" dirty="0"/>
            </a:br>
            <a:r>
              <a:rPr lang="en-GB" sz="4000" dirty="0"/>
              <a:t>Berkeley Foundation’s Resilience Fund </a:t>
            </a:r>
            <a:br>
              <a:rPr lang="en-GB" sz="5000" dirty="0"/>
            </a:br>
            <a:endParaRPr lang="en-GB" sz="4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2872" y="4308968"/>
            <a:ext cx="6538912" cy="933450"/>
          </a:xfrm>
        </p:spPr>
        <p:txBody>
          <a:bodyPr/>
          <a:lstStyle/>
          <a:p>
            <a:r>
              <a:rPr lang="en-GB" dirty="0"/>
              <a:t>Tuesday 22 March 2022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14" y="397862"/>
            <a:ext cx="3788355" cy="2612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85" y="2746868"/>
            <a:ext cx="3606800" cy="2028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84" y="4775693"/>
            <a:ext cx="2720685" cy="181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5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845363" y="1129570"/>
            <a:ext cx="4861754" cy="4574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D10020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  <a:p>
            <a:pPr algn="ctr"/>
            <a:endParaRPr lang="en-GB" sz="4000" dirty="0">
              <a:solidFill>
                <a:schemeClr val="tx1"/>
              </a:solidFill>
            </a:endParaRPr>
          </a:p>
          <a:p>
            <a:pPr algn="ctr"/>
            <a:endParaRPr lang="en-GB" sz="40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24183" r="3605" b="24670"/>
          <a:stretch/>
        </p:blipFill>
        <p:spPr>
          <a:xfrm>
            <a:off x="8360979" y="89702"/>
            <a:ext cx="3831021" cy="650551"/>
          </a:xfrm>
          <a:prstGeom prst="rect">
            <a:avLst/>
          </a:prstGeom>
        </p:spPr>
      </p:pic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838200" y="628591"/>
            <a:ext cx="10515600" cy="254000"/>
          </a:xfrm>
        </p:spPr>
        <p:txBody>
          <a:bodyPr>
            <a:normAutofit fontScale="90000"/>
          </a:bodyPr>
          <a:lstStyle/>
          <a:p>
            <a:r>
              <a:rPr lang="en-GB" dirty="0"/>
              <a:t>London funders – supporting resilience forum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845363" y="1279142"/>
            <a:ext cx="10500500" cy="4424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D10020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  <a:p>
            <a:pPr algn="ctr"/>
            <a:endParaRPr lang="en-GB" sz="4000" dirty="0">
              <a:solidFill>
                <a:schemeClr val="tx1"/>
              </a:solidFill>
            </a:endParaRPr>
          </a:p>
          <a:p>
            <a:pPr algn="ctr"/>
            <a:endParaRPr lang="en-GB" sz="4000" dirty="0">
              <a:solidFill>
                <a:schemeClr val="tx1"/>
              </a:solidFill>
            </a:endParaRPr>
          </a:p>
          <a:p>
            <a:pPr algn="ctr"/>
            <a:r>
              <a:rPr lang="en-GB" sz="4000" b="1" dirty="0">
                <a:solidFill>
                  <a:schemeClr val="tx1"/>
                </a:solidFill>
              </a:rPr>
              <a:t>The journey so far </a:t>
            </a:r>
            <a:endParaRPr lang="en-GB" sz="2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156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London funders – supporting resilience forum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281802267"/>
              </p:ext>
            </p:extLst>
          </p:nvPr>
        </p:nvGraphicFramePr>
        <p:xfrm>
          <a:off x="-825500" y="1134003"/>
          <a:ext cx="7783513" cy="5323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5819" r="7710" b="16121"/>
          <a:stretch/>
        </p:blipFill>
        <p:spPr>
          <a:xfrm>
            <a:off x="6734089" y="1104553"/>
            <a:ext cx="4123114" cy="53533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21381" y="1134003"/>
            <a:ext cx="3042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Income and geography </a:t>
            </a:r>
          </a:p>
        </p:txBody>
      </p:sp>
    </p:spTree>
    <p:extLst>
      <p:ext uri="{BB962C8B-B14F-4D97-AF65-F5344CB8AC3E}">
        <p14:creationId xmlns:p14="http://schemas.microsoft.com/office/powerpoint/2010/main" val="416371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London funders – supporting resilience forum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9894" y="1005416"/>
            <a:ext cx="304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Focus 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66033695"/>
              </p:ext>
            </p:extLst>
          </p:nvPr>
        </p:nvGraphicFramePr>
        <p:xfrm>
          <a:off x="-1311275" y="1134005"/>
          <a:ext cx="7654925" cy="5109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49" y="1718495"/>
            <a:ext cx="5734051" cy="430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97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London funders – supporting resilience forum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218744"/>
            <a:ext cx="3739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Headlines</a:t>
            </a:r>
            <a:r>
              <a:rPr lang="en-GB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5029" y="1865074"/>
            <a:ext cx="96501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two most frequent asks relate to ‘Finance sustainability’ (in particular fundraising capacity) and ‘Operations that are fit for purpose’ (in particular the know-how around capturing and disseminating impact)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Clear, detailed and defined funding guidelines and other interactive resources (webinars, one-on-one calls, etc.)  are key to supporting prospective partners to interact with and apply to non-programmatic funding.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rolling applications process enabled us to reach more audiences and to overcome challenges (i.e. slow uptake from organisations outside London, lengthier application process that benefits smaller organisations).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97092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24183" r="3605" b="24670"/>
          <a:stretch/>
        </p:blipFill>
        <p:spPr>
          <a:xfrm>
            <a:off x="8360979" y="89702"/>
            <a:ext cx="3831021" cy="650551"/>
          </a:xfrm>
          <a:prstGeom prst="rect">
            <a:avLst/>
          </a:prstGeom>
        </p:spPr>
      </p:pic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838200" y="628591"/>
            <a:ext cx="10515600" cy="254000"/>
          </a:xfrm>
        </p:spPr>
        <p:txBody>
          <a:bodyPr>
            <a:normAutofit fontScale="90000"/>
          </a:bodyPr>
          <a:lstStyle/>
          <a:p>
            <a:r>
              <a:rPr lang="en-GB" dirty="0"/>
              <a:t>London funders – supporting resilience forum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1628296"/>
            <a:ext cx="36641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  The Resilience Fund    Learning Programme</a:t>
            </a:r>
          </a:p>
          <a:p>
            <a:pPr algn="ctr"/>
            <a:endParaRPr lang="en-GB" sz="24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At least two learning events a year;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Peer support groups;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One-on-one catch ups and visits with Partnership Managers;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Annual report.</a:t>
            </a:r>
          </a:p>
          <a:p>
            <a:pPr algn="ctr"/>
            <a:endParaRPr lang="en-GB" sz="2400" dirty="0"/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532044"/>
              </p:ext>
            </p:extLst>
          </p:nvPr>
        </p:nvGraphicFramePr>
        <p:xfrm>
          <a:off x="4814332" y="1094046"/>
          <a:ext cx="6724580" cy="576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2290">
                  <a:extLst>
                    <a:ext uri="{9D8B030D-6E8A-4147-A177-3AD203B41FA5}">
                      <a16:colId xmlns:a16="http://schemas.microsoft.com/office/drawing/2014/main" val="1418287036"/>
                    </a:ext>
                  </a:extLst>
                </a:gridCol>
                <a:gridCol w="3362290">
                  <a:extLst>
                    <a:ext uri="{9D8B030D-6E8A-4147-A177-3AD203B41FA5}">
                      <a16:colId xmlns:a16="http://schemas.microsoft.com/office/drawing/2014/main" val="648486320"/>
                    </a:ext>
                  </a:extLst>
                </a:gridCol>
              </a:tblGrid>
              <a:tr h="204066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algn="ctr"/>
                      <a:r>
                        <a:rPr lang="en-GB" sz="2400" b="1" dirty="0"/>
                        <a:t>Defining</a:t>
                      </a:r>
                      <a:r>
                        <a:rPr lang="en-GB" sz="2400" b="1" baseline="0" dirty="0"/>
                        <a:t> ‘resilience’ </a:t>
                      </a:r>
                    </a:p>
                    <a:p>
                      <a:pPr algn="ctr"/>
                      <a:r>
                        <a:rPr lang="en-GB" sz="2000" b="0" baseline="0" dirty="0"/>
                        <a:t>Is this the right terminology? How is resilience building different to capacity building or unrestricted funding? Individual vs organisational resilience?</a:t>
                      </a:r>
                    </a:p>
                    <a:p>
                      <a:pPr algn="ctr"/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algn="ctr"/>
                      <a:r>
                        <a:rPr lang="en-GB" sz="2400" b="1" dirty="0"/>
                        <a:t>Programme</a:t>
                      </a:r>
                      <a:r>
                        <a:rPr lang="en-GB" sz="2400" b="1" baseline="0" dirty="0"/>
                        <a:t> impact  </a:t>
                      </a:r>
                    </a:p>
                    <a:p>
                      <a:pPr algn="ctr"/>
                      <a:r>
                        <a:rPr lang="en-GB" sz="2000" b="0" dirty="0"/>
                        <a:t>What does success look like?</a:t>
                      </a:r>
                    </a:p>
                    <a:p>
                      <a:pPr algn="ctr"/>
                      <a:r>
                        <a:rPr lang="en-GB" sz="2000" b="0" dirty="0"/>
                        <a:t>How</a:t>
                      </a:r>
                      <a:r>
                        <a:rPr lang="en-GB" sz="2000" b="0" baseline="0" dirty="0"/>
                        <a:t> do we measure the impact of this intervention?</a:t>
                      </a:r>
                    </a:p>
                    <a:p>
                      <a:pPr algn="ctr"/>
                      <a:endParaRPr lang="en-GB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133923"/>
                  </a:ext>
                </a:extLst>
              </a:tr>
              <a:tr h="280147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sz="2400" b="1" dirty="0"/>
                        <a:t>Programme sustainability</a:t>
                      </a:r>
                    </a:p>
                    <a:p>
                      <a:pPr algn="ctr"/>
                      <a:r>
                        <a:rPr lang="en-GB" sz="2000" b="0" dirty="0"/>
                        <a:t>Is</a:t>
                      </a:r>
                      <a:r>
                        <a:rPr lang="en-GB" sz="2000" b="0" baseline="0" dirty="0"/>
                        <a:t> resilience building a long-term process? How do we ensure continuation funding? How do funders contribute to resilience building?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/>
                        <a:t>Culture of ‘resilience’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/>
                        <a:t>Should</a:t>
                      </a:r>
                      <a:r>
                        <a:rPr lang="en-GB" sz="2000" b="0" baseline="0" dirty="0"/>
                        <a:t> the process start from top to bottom, or from bottom to top? What is the importance of external resources (consultants, collaboration, etc.) </a:t>
                      </a:r>
                      <a:endParaRPr lang="en-GB" sz="2400" b="1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357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176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0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orient="vert"/>
          </p:nvPr>
        </p:nvSpPr>
        <p:spPr/>
        <p:txBody>
          <a:bodyPr>
            <a:noAutofit/>
          </a:bodyPr>
          <a:lstStyle/>
          <a:p>
            <a:pPr algn="ctr"/>
            <a:br>
              <a:rPr lang="en-GB" sz="5000" dirty="0"/>
            </a:br>
            <a:endParaRPr lang="en-GB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24625" y="661262"/>
            <a:ext cx="112609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Thank you!</a:t>
            </a:r>
          </a:p>
          <a:p>
            <a:pPr algn="ctr"/>
            <a:endParaRPr lang="en-GB" sz="4800" dirty="0">
              <a:solidFill>
                <a:schemeClr val="bg1"/>
              </a:solidFill>
            </a:endParaRPr>
          </a:p>
          <a:p>
            <a:pPr algn="ctr"/>
            <a:r>
              <a:rPr lang="en-GB" sz="4800" dirty="0">
                <a:solidFill>
                  <a:schemeClr val="bg1"/>
                </a:solidFill>
              </a:rPr>
              <a:t>Any questions?</a:t>
            </a:r>
          </a:p>
          <a:p>
            <a:pPr algn="ctr"/>
            <a:endParaRPr lang="en-GB" sz="4800" dirty="0">
              <a:solidFill>
                <a:schemeClr val="bg1"/>
              </a:solidFill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</a:rPr>
              <a:t>Contact us at sally.dickinson@berkeleyfoundation.org.uk and cristina.otelea@berkeleyfoundation.org.uk </a:t>
            </a:r>
          </a:p>
        </p:txBody>
      </p:sp>
    </p:spTree>
    <p:extLst>
      <p:ext uri="{BB962C8B-B14F-4D97-AF65-F5344CB8AC3E}">
        <p14:creationId xmlns:p14="http://schemas.microsoft.com/office/powerpoint/2010/main" val="236223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London funders – supporting resilience forum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24183" r="3605" b="24670"/>
          <a:stretch/>
        </p:blipFill>
        <p:spPr>
          <a:xfrm>
            <a:off x="8360979" y="113547"/>
            <a:ext cx="3831021" cy="6505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0" y="2567094"/>
            <a:ext cx="4080700" cy="12783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4611" y="5334043"/>
            <a:ext cx="408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Introduction to the Foundation and our 2030 strategy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7671" y="5370660"/>
            <a:ext cx="285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What is the Resilience Fund?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93" y="1494958"/>
            <a:ext cx="3617278" cy="36172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04" y="1716192"/>
            <a:ext cx="3174810" cy="31748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35353" y="5181376"/>
            <a:ext cx="2271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The journey so far</a:t>
            </a:r>
          </a:p>
          <a:p>
            <a:pPr algn="ctr"/>
            <a:r>
              <a:rPr lang="en-GB" sz="2000" b="1" dirty="0"/>
              <a:t>The Resilience Fund Learning Programme </a:t>
            </a:r>
          </a:p>
        </p:txBody>
      </p:sp>
    </p:spTree>
    <p:extLst>
      <p:ext uri="{BB962C8B-B14F-4D97-AF65-F5344CB8AC3E}">
        <p14:creationId xmlns:p14="http://schemas.microsoft.com/office/powerpoint/2010/main" val="427971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498" y="1129570"/>
            <a:ext cx="11408229" cy="570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London funders – supporting resilience forum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45363" y="1129570"/>
            <a:ext cx="10500500" cy="4574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D10020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  <a:p>
            <a:pPr algn="ctr"/>
            <a:endParaRPr lang="en-GB" sz="4000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r>
              <a:rPr lang="en-GB" sz="4000" b="1" dirty="0">
                <a:solidFill>
                  <a:schemeClr val="tx1"/>
                </a:solidFill>
              </a:rPr>
              <a:t>Berkeley Foundation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</a:rPr>
              <a:t>Who we are &amp; our 2030 strategy </a:t>
            </a:r>
            <a:endParaRPr lang="en-GB" sz="2400" b="1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24183" r="3605" b="24670"/>
          <a:stretch/>
        </p:blipFill>
        <p:spPr>
          <a:xfrm>
            <a:off x="8360979" y="89702"/>
            <a:ext cx="3831021" cy="6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4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15" y="447517"/>
            <a:ext cx="10515600" cy="254000"/>
          </a:xfrm>
        </p:spPr>
        <p:txBody>
          <a:bodyPr>
            <a:normAutofit fontScale="90000"/>
          </a:bodyPr>
          <a:lstStyle/>
          <a:p>
            <a:r>
              <a:rPr lang="en-GB" dirty="0"/>
              <a:t>London funders – supporting resilience forum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6" r="29286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9" r="13029"/>
          <a:stretch>
            <a:fillRect/>
          </a:stretch>
        </p:blipFill>
        <p:spPr>
          <a:xfrm>
            <a:off x="1066799" y="2750509"/>
            <a:ext cx="3386447" cy="3387366"/>
          </a:xfrm>
        </p:spPr>
      </p:pic>
      <p:sp>
        <p:nvSpPr>
          <p:cNvPr id="7" name="Rectangle 6"/>
          <p:cNvSpPr/>
          <p:nvPr/>
        </p:nvSpPr>
        <p:spPr>
          <a:xfrm>
            <a:off x="715784" y="1069675"/>
            <a:ext cx="10731062" cy="5580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58">
            <a:off x="7652048" y="1407739"/>
            <a:ext cx="3136721" cy="2087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TextBox 38"/>
          <p:cNvSpPr txBox="1"/>
          <p:nvPr/>
        </p:nvSpPr>
        <p:spPr>
          <a:xfrm>
            <a:off x="838200" y="1119352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D10020"/>
                </a:solidFill>
              </a:rPr>
              <a:t>Ten years of social impact – from then…</a:t>
            </a:r>
          </a:p>
          <a:p>
            <a:endParaRPr lang="en-GB" sz="2000" b="1" dirty="0">
              <a:solidFill>
                <a:srgbClr val="D1002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62262" y="1918069"/>
            <a:ext cx="31607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2011 - Berkeley Foundation established to support young people, families and communities in the areas where Berkeley works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8802">
            <a:off x="5813564" y="4235546"/>
            <a:ext cx="2822001" cy="211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111" y="3485952"/>
            <a:ext cx="3106899" cy="2071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8" y="3601297"/>
            <a:ext cx="3885757" cy="2593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642">
            <a:off x="3939789" y="2003083"/>
            <a:ext cx="3068667" cy="2045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120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Berkeley foundation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6" r="29286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9" r="13029"/>
          <a:stretch>
            <a:fillRect/>
          </a:stretch>
        </p:blipFill>
        <p:spPr>
          <a:xfrm>
            <a:off x="1066799" y="2750509"/>
            <a:ext cx="3386447" cy="3387366"/>
          </a:xfrm>
        </p:spPr>
      </p:pic>
      <p:sp>
        <p:nvSpPr>
          <p:cNvPr id="7" name="Rectangle 6"/>
          <p:cNvSpPr/>
          <p:nvPr/>
        </p:nvSpPr>
        <p:spPr>
          <a:xfrm>
            <a:off x="715784" y="1069675"/>
            <a:ext cx="10731062" cy="5580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823515" y="1143933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D10020"/>
                </a:solidFill>
              </a:rPr>
              <a:t>… to now</a:t>
            </a:r>
          </a:p>
          <a:p>
            <a:endParaRPr lang="en-GB" sz="2000" b="1" dirty="0">
              <a:solidFill>
                <a:srgbClr val="D1002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2262" y="1918069"/>
            <a:ext cx="31607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2021 – Over £20 million given to support expert charities in our local communities, directly reaching more than 33,000 people.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209">
            <a:off x="8303816" y="4491113"/>
            <a:ext cx="3500746" cy="2333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7053">
            <a:off x="423791" y="3508817"/>
            <a:ext cx="2813095" cy="1875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744">
            <a:off x="5102709" y="2663559"/>
            <a:ext cx="3704903" cy="2465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8812">
            <a:off x="4391075" y="189439"/>
            <a:ext cx="3408154" cy="2257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4710">
            <a:off x="9075539" y="2355240"/>
            <a:ext cx="3022769" cy="2015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57" y="4501586"/>
            <a:ext cx="3101759" cy="2167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5286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301" y="5332127"/>
            <a:ext cx="120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values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487" y="4422733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mission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379" y="2742662"/>
            <a:ext cx="1583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Five commitments about the way we’ll work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6510" y="1483267"/>
            <a:ext cx="1526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Five impact goals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738" y="541300"/>
            <a:ext cx="16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2030 vision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030610" y="5120732"/>
            <a:ext cx="1628839" cy="58477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Empower people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845898" y="5120732"/>
            <a:ext cx="1628839" cy="58477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Progress through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21261" y="4336395"/>
            <a:ext cx="895511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“Our mission is to use all our resources to support organisations, young people and communities to have a positive impact in the areas where Berkeley Group works.”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19621" y="332047"/>
            <a:ext cx="895511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“Our vision is that young people and their communities will have the tools and resources they need to thrive and be a force for change in the world.”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83579" y="5120732"/>
            <a:ext cx="1628839" cy="58477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bold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39715" y="5116684"/>
            <a:ext cx="1628839" cy="58477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effective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19621" y="5121420"/>
            <a:ext cx="1628839" cy="58477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integrity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30609" y="2610646"/>
            <a:ext cx="1628839" cy="160043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We’ll ensure that diversity, equity and inclusion is at the heart of everything we 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845898" y="2610646"/>
            <a:ext cx="1628839" cy="160043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We’ll enable young people to play an active role in the Foundation’s work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94907" y="2618126"/>
            <a:ext cx="1628839" cy="160043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We’ll learn from our work and share our learning across the public, private and voluntary sectors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39715" y="2610646"/>
            <a:ext cx="1676906" cy="160043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We’ll add value to our partnerships through our expertise, networks and relationship with Berkeley Group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521260" y="2610646"/>
            <a:ext cx="1628839" cy="160043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We’ll work in partnership with expert charities, investing in their work to help young people thrive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27392" y="1843064"/>
            <a:ext cx="8955116" cy="64633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underpinned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A resilient voluntary sector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288426" y="1091468"/>
            <a:ext cx="2186311" cy="64633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Youth leadership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04950" y="1091468"/>
            <a:ext cx="2167625" cy="64633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Health and wellbeing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793114" y="1091468"/>
            <a:ext cx="2095985" cy="64633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Journey to employment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519621" y="1091468"/>
            <a:ext cx="2157642" cy="64633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A safe place to call home</a:t>
            </a:r>
          </a:p>
        </p:txBody>
      </p:sp>
      <p:sp>
        <p:nvSpPr>
          <p:cNvPr id="52" name="Up Arrow 51"/>
          <p:cNvSpPr/>
          <p:nvPr/>
        </p:nvSpPr>
        <p:spPr>
          <a:xfrm>
            <a:off x="1007758" y="1038840"/>
            <a:ext cx="247071" cy="349880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Up Arrow 52"/>
          <p:cNvSpPr/>
          <p:nvPr/>
        </p:nvSpPr>
        <p:spPr>
          <a:xfrm>
            <a:off x="1007758" y="2224145"/>
            <a:ext cx="247071" cy="349880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Up Arrow 53"/>
          <p:cNvSpPr/>
          <p:nvPr/>
        </p:nvSpPr>
        <p:spPr>
          <a:xfrm>
            <a:off x="1003486" y="4026597"/>
            <a:ext cx="247071" cy="349880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Up Arrow 54"/>
          <p:cNvSpPr/>
          <p:nvPr/>
        </p:nvSpPr>
        <p:spPr>
          <a:xfrm>
            <a:off x="1010275" y="4856074"/>
            <a:ext cx="247071" cy="349880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24183" r="3605" b="24670"/>
          <a:stretch/>
        </p:blipFill>
        <p:spPr>
          <a:xfrm>
            <a:off x="8030609" y="6058084"/>
            <a:ext cx="3831021" cy="6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1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710" y="1001485"/>
            <a:ext cx="11408229" cy="570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45363" y="1129570"/>
            <a:ext cx="4861754" cy="4574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D10020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  <a:p>
            <a:pPr algn="ctr"/>
            <a:endParaRPr lang="en-GB" sz="4000" dirty="0">
              <a:solidFill>
                <a:schemeClr val="tx1"/>
              </a:solidFill>
            </a:endParaRPr>
          </a:p>
          <a:p>
            <a:pPr algn="ctr"/>
            <a:endParaRPr lang="en-GB" sz="40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24183" r="3605" b="24670"/>
          <a:stretch/>
        </p:blipFill>
        <p:spPr>
          <a:xfrm>
            <a:off x="8360979" y="89702"/>
            <a:ext cx="3831021" cy="650551"/>
          </a:xfrm>
          <a:prstGeom prst="rect">
            <a:avLst/>
          </a:prstGeom>
        </p:spPr>
      </p:pic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838200" y="628591"/>
            <a:ext cx="10515600" cy="254000"/>
          </a:xfrm>
        </p:spPr>
        <p:txBody>
          <a:bodyPr>
            <a:normAutofit fontScale="90000"/>
          </a:bodyPr>
          <a:lstStyle/>
          <a:p>
            <a:r>
              <a:rPr lang="en-GB" dirty="0"/>
              <a:t>London funders – supporting resilience forum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845363" y="1279142"/>
            <a:ext cx="10500500" cy="4424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D10020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  <a:p>
            <a:pPr algn="ctr"/>
            <a:endParaRPr lang="en-GB" sz="4000" dirty="0">
              <a:solidFill>
                <a:schemeClr val="tx1"/>
              </a:solidFill>
            </a:endParaRPr>
          </a:p>
          <a:p>
            <a:pPr algn="ctr"/>
            <a:endParaRPr lang="en-GB" sz="4000" dirty="0">
              <a:solidFill>
                <a:schemeClr val="tx1"/>
              </a:solidFill>
            </a:endParaRPr>
          </a:p>
          <a:p>
            <a:pPr algn="ctr"/>
            <a:r>
              <a:rPr lang="en-GB" sz="4000" b="1" dirty="0">
                <a:solidFill>
                  <a:schemeClr val="tx1"/>
                </a:solidFill>
              </a:rPr>
              <a:t>Resilience Fund</a:t>
            </a:r>
            <a:endParaRPr lang="en-GB" sz="2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91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32114" y="2685979"/>
            <a:ext cx="2841882" cy="3404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D10020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  <a:p>
            <a:pPr algn="ctr"/>
            <a:endParaRPr lang="en-GB" sz="40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24183" r="3605" b="24670"/>
          <a:stretch/>
        </p:blipFill>
        <p:spPr>
          <a:xfrm>
            <a:off x="8360979" y="89702"/>
            <a:ext cx="3831021" cy="650551"/>
          </a:xfrm>
          <a:prstGeom prst="rect">
            <a:avLst/>
          </a:prstGeom>
        </p:spPr>
      </p:pic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838200" y="628591"/>
            <a:ext cx="10515600" cy="254000"/>
          </a:xfrm>
        </p:spPr>
        <p:txBody>
          <a:bodyPr>
            <a:normAutofit fontScale="90000"/>
          </a:bodyPr>
          <a:lstStyle/>
          <a:p>
            <a:r>
              <a:rPr lang="en-GB" dirty="0"/>
              <a:t>London funders – supporting resilience forum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093" y="1247192"/>
            <a:ext cx="35580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/>
              <a:t>Organisational resilience</a:t>
            </a:r>
            <a:r>
              <a:rPr lang="en-GB" sz="2800" dirty="0"/>
              <a:t> is ‘</a:t>
            </a:r>
            <a:r>
              <a:rPr lang="en-GB" sz="2800" b="1" i="1" dirty="0"/>
              <a:t>the ability of an organisation to anticipate, prepare for, respond and adapt to incremental change and sudden disruptions in order to survive and prosper</a:t>
            </a:r>
            <a:r>
              <a:rPr lang="en-GB" sz="2800" i="1" dirty="0"/>
              <a:t>” .</a:t>
            </a:r>
          </a:p>
          <a:p>
            <a:pPr algn="ctr"/>
            <a:endParaRPr lang="en-GB" sz="2800" i="1" dirty="0"/>
          </a:p>
          <a:p>
            <a:pPr algn="ctr"/>
            <a:r>
              <a:rPr lang="en-GB" sz="2000" dirty="0"/>
              <a:t>(Cranfield University, 2017)</a:t>
            </a:r>
            <a:endParaRPr lang="en-GB" sz="2000" i="1" dirty="0"/>
          </a:p>
          <a:p>
            <a:pPr algn="ctr"/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16" y="1277612"/>
            <a:ext cx="6648451" cy="4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95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845363" y="1129570"/>
            <a:ext cx="4861754" cy="4574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D10020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0020"/>
              </a:buClr>
              <a:buFont typeface="Calibri" panose="020F050202020403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  <a:p>
            <a:pPr algn="ctr"/>
            <a:endParaRPr lang="en-GB" sz="4000" dirty="0">
              <a:solidFill>
                <a:schemeClr val="tx1"/>
              </a:solidFill>
            </a:endParaRPr>
          </a:p>
          <a:p>
            <a:pPr algn="ctr"/>
            <a:endParaRPr lang="en-GB" sz="40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24183" r="3605" b="24670"/>
          <a:stretch/>
        </p:blipFill>
        <p:spPr>
          <a:xfrm>
            <a:off x="8360979" y="89702"/>
            <a:ext cx="3831021" cy="650551"/>
          </a:xfrm>
          <a:prstGeom prst="rect">
            <a:avLst/>
          </a:prstGeom>
        </p:spPr>
      </p:pic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838200" y="628591"/>
            <a:ext cx="10515600" cy="254000"/>
          </a:xfrm>
        </p:spPr>
        <p:txBody>
          <a:bodyPr>
            <a:normAutofit fontScale="90000"/>
          </a:bodyPr>
          <a:lstStyle/>
          <a:p>
            <a:r>
              <a:rPr lang="en-GB" dirty="0"/>
              <a:t>London funders – supporting resilience forum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47222" y="1190647"/>
            <a:ext cx="2497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Eligibility criteria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651185"/>
              </p:ext>
            </p:extLst>
          </p:nvPr>
        </p:nvGraphicFramePr>
        <p:xfrm>
          <a:off x="2342024" y="1860847"/>
          <a:ext cx="8128000" cy="4786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4911">
                  <a:extLst>
                    <a:ext uri="{9D8B030D-6E8A-4147-A177-3AD203B41FA5}">
                      <a16:colId xmlns:a16="http://schemas.microsoft.com/office/drawing/2014/main" val="681707761"/>
                    </a:ext>
                  </a:extLst>
                </a:gridCol>
                <a:gridCol w="5933089">
                  <a:extLst>
                    <a:ext uri="{9D8B030D-6E8A-4147-A177-3AD203B41FA5}">
                      <a16:colId xmlns:a16="http://schemas.microsoft.com/office/drawing/2014/main" val="2078738597"/>
                    </a:ext>
                  </a:extLst>
                </a:gridCol>
              </a:tblGrid>
              <a:tr h="681688">
                <a:tc>
                  <a:txBody>
                    <a:bodyPr/>
                    <a:lstStyle/>
                    <a:p>
                      <a:r>
                        <a:rPr lang="en-GB" sz="2000" dirty="0"/>
                        <a:t>Income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£100,000</a:t>
                      </a:r>
                      <a:r>
                        <a:rPr lang="en-GB" sz="2000" baseline="0" dirty="0"/>
                        <a:t> - £1.5m </a:t>
                      </a:r>
                    </a:p>
                    <a:p>
                      <a:r>
                        <a:rPr lang="en-GB" sz="2000" baseline="0" dirty="0"/>
                        <a:t>At least one year of published accounts 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015950"/>
                  </a:ext>
                </a:extLst>
              </a:tr>
              <a:tr h="973840">
                <a:tc>
                  <a:txBody>
                    <a:bodyPr/>
                    <a:lstStyle/>
                    <a:p>
                      <a:r>
                        <a:rPr lang="en-GB" sz="2000" dirty="0"/>
                        <a:t>Geography</a:t>
                      </a:r>
                      <a:r>
                        <a:rPr lang="en-GB" sz="2000" baseline="0" dirty="0"/>
                        <a:t>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Greater London, Berkshire, Buckinghamshire, Hertfordshire, Oxfordshire, Surrey, Kent, Hampshire, West Sussex, West Midlands, Warwickshire and the City of Birmingham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084882"/>
                  </a:ext>
                </a:extLst>
              </a:tr>
              <a:tr h="681688">
                <a:tc>
                  <a:txBody>
                    <a:bodyPr/>
                    <a:lstStyle/>
                    <a:p>
                      <a:r>
                        <a:rPr lang="en-GB" sz="2000" dirty="0"/>
                        <a:t>Focus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Organisation</a:t>
                      </a:r>
                      <a:r>
                        <a:rPr lang="en-GB" sz="2000" baseline="0" dirty="0"/>
                        <a:t>s supporting young people, aged 16-25, on their journey to employment 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416715"/>
                  </a:ext>
                </a:extLst>
              </a:tr>
              <a:tr h="681688">
                <a:tc>
                  <a:txBody>
                    <a:bodyPr/>
                    <a:lstStyle/>
                    <a:p>
                      <a:r>
                        <a:rPr lang="en-GB" sz="2000" dirty="0"/>
                        <a:t>Particularities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Commitment</a:t>
                      </a:r>
                      <a:r>
                        <a:rPr lang="en-GB" sz="2000" baseline="0" dirty="0"/>
                        <a:t> to long-term organisational development </a:t>
                      </a:r>
                    </a:p>
                    <a:p>
                      <a:r>
                        <a:rPr lang="en-GB" sz="2000" baseline="0" dirty="0"/>
                        <a:t>Not a recipient of the Foundation’s Capacity Building Fund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37593"/>
                  </a:ext>
                </a:extLst>
              </a:tr>
              <a:tr h="533787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872450"/>
                  </a:ext>
                </a:extLst>
              </a:tr>
              <a:tr h="533787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260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507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17115</TotalTime>
  <Words>803</Words>
  <Application>Microsoft Office PowerPoint</Application>
  <PresentationFormat>Widescreen</PresentationFormat>
  <Paragraphs>132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Office Theme</vt:lpstr>
      <vt:lpstr>1_Office Theme</vt:lpstr>
      <vt:lpstr>London Funders – Supporting Resilience Forum  Berkeley Foundation’s Resilience Fund  </vt:lpstr>
      <vt:lpstr>London funders – supporting resilience forum</vt:lpstr>
      <vt:lpstr>London funders – supporting resilience forum</vt:lpstr>
      <vt:lpstr>London funders – supporting resilience forum</vt:lpstr>
      <vt:lpstr>The Berkeley foundation</vt:lpstr>
      <vt:lpstr>PowerPoint Presentation</vt:lpstr>
      <vt:lpstr>London funders – supporting resilience forum</vt:lpstr>
      <vt:lpstr>London funders – supporting resilience forum</vt:lpstr>
      <vt:lpstr>London funders – supporting resilience forum </vt:lpstr>
      <vt:lpstr>London funders – supporting resilience forum</vt:lpstr>
      <vt:lpstr>London funders – supporting resilience forum</vt:lpstr>
      <vt:lpstr>London funders – supporting resilience forum</vt:lpstr>
      <vt:lpstr>London funders – supporting resilience forum</vt:lpstr>
      <vt:lpstr>London funders – supporting resilience forum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mirandaunderwood</dc:creator>
  <cp:lastModifiedBy>Jessica Herbert</cp:lastModifiedBy>
  <cp:revision>1414</cp:revision>
  <cp:lastPrinted>2019-07-08T13:42:31Z</cp:lastPrinted>
  <dcterms:created xsi:type="dcterms:W3CDTF">2014-04-08T13:19:04Z</dcterms:created>
  <dcterms:modified xsi:type="dcterms:W3CDTF">2022-04-08T08:12:26Z</dcterms:modified>
</cp:coreProperties>
</file>